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</p:sldMasterIdLst>
  <p:notesMasterIdLst>
    <p:notesMasterId r:id="rId19"/>
  </p:notesMasterIdLst>
  <p:handoutMasterIdLst>
    <p:handoutMasterId r:id="rId20"/>
  </p:handoutMasterIdLst>
  <p:sldIdLst>
    <p:sldId id="328" r:id="rId2"/>
    <p:sldId id="486" r:id="rId3"/>
    <p:sldId id="487" r:id="rId4"/>
    <p:sldId id="496" r:id="rId5"/>
    <p:sldId id="488" r:id="rId6"/>
    <p:sldId id="497" r:id="rId7"/>
    <p:sldId id="501" r:id="rId8"/>
    <p:sldId id="498" r:id="rId9"/>
    <p:sldId id="489" r:id="rId10"/>
    <p:sldId id="490" r:id="rId11"/>
    <p:sldId id="500" r:id="rId12"/>
    <p:sldId id="491" r:id="rId13"/>
    <p:sldId id="499" r:id="rId14"/>
    <p:sldId id="492" r:id="rId15"/>
    <p:sldId id="502" r:id="rId16"/>
    <p:sldId id="503" r:id="rId17"/>
    <p:sldId id="494" r:id="rId18"/>
  </p:sldIdLst>
  <p:sldSz cx="9144000" cy="6858000" type="screen4x3"/>
  <p:notesSz cx="6669088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4"/>
    <a:srgbClr val="BBE2F9"/>
    <a:srgbClr val="BCE2F9"/>
    <a:srgbClr val="009BE0"/>
    <a:srgbClr val="0093D8"/>
    <a:srgbClr val="0095DB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39" autoAdjust="0"/>
    <p:restoredTop sz="99396" autoAdjust="0"/>
  </p:normalViewPr>
  <p:slideViewPr>
    <p:cSldViewPr snapToGrid="0" snapToObjects="1" showGuides="1">
      <p:cViewPr varScale="1">
        <p:scale>
          <a:sx n="98" d="100"/>
          <a:sy n="98" d="100"/>
        </p:scale>
        <p:origin x="7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34782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272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45789BC-827E-5045-B411-EC9E941403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34E5987-ABA2-D240-896E-6C515FB2C7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302ED-0F84-4E44-834D-8A7D995B744D}" type="datetimeFigureOut">
              <a:rPr lang="de-DE" smtClean="0"/>
              <a:t>19.12.2022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70C9A2-A64A-2440-B60E-66D69809C4A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6DCACB-6FEA-3846-BEBF-24363D633D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31F2-6742-7041-8C01-0982A42BD9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3307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46611-718C-E94F-9341-5BBB7AF63A81}" type="datetimeFigureOut">
              <a:rPr lang="de-DE" smtClean="0"/>
              <a:t>19.12.2022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3374"/>
            <a:ext cx="533527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1045"/>
            <a:ext cx="2889938" cy="4976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8707F-DEE4-7745-A5CF-37B32C87217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8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2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598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913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451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47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677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16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8801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17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80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3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8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4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8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5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12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55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10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7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7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1725" y="1239838"/>
            <a:ext cx="4465638" cy="3348037"/>
          </a:xfrm>
          <a:ln/>
        </p:spPr>
      </p:sp>
      <p:sp>
        <p:nvSpPr>
          <p:cNvPr id="1146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smtClean="0">
              <a:latin typeface="Times" pitchFamily="18" charset="0"/>
            </a:endParaRPr>
          </a:p>
        </p:txBody>
      </p:sp>
      <p:sp>
        <p:nvSpPr>
          <p:cNvPr id="1146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100" b="1">
                <a:solidFill>
                  <a:srgbClr val="004994"/>
                </a:solidFill>
                <a:latin typeface="Arial" pitchFamily="34" charset="0"/>
              </a:defRPr>
            </a:lvl1pPr>
            <a:lvl2pPr marL="770480" indent="-296338">
              <a:defRPr sz="3100" b="1">
                <a:solidFill>
                  <a:srgbClr val="004994"/>
                </a:solidFill>
                <a:latin typeface="Arial" pitchFamily="34" charset="0"/>
              </a:defRPr>
            </a:lvl2pPr>
            <a:lvl3pPr marL="1185355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3pPr>
            <a:lvl4pPr marL="1659497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4pPr>
            <a:lvl5pPr marL="2133639" indent="-237071">
              <a:defRPr sz="3100" b="1">
                <a:solidFill>
                  <a:srgbClr val="004994"/>
                </a:solidFill>
                <a:latin typeface="Arial" pitchFamily="34" charset="0"/>
              </a:defRPr>
            </a:lvl5pPr>
            <a:lvl6pPr marL="2607780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6pPr>
            <a:lvl7pPr marL="3081922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7pPr>
            <a:lvl8pPr marL="3556064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8pPr>
            <a:lvl9pPr marL="4030206" indent="-237071" eaLnBrk="0" fontAlgn="base" hangingPunct="0">
              <a:spcBef>
                <a:spcPct val="0"/>
              </a:spcBef>
              <a:spcAft>
                <a:spcPct val="0"/>
              </a:spcAft>
              <a:defRPr sz="3100" b="1">
                <a:solidFill>
                  <a:srgbClr val="004994"/>
                </a:solidFill>
                <a:latin typeface="Arial" pitchFamily="34" charset="0"/>
              </a:defRPr>
            </a:lvl9pPr>
          </a:lstStyle>
          <a:p>
            <a:fld id="{C70711E4-7A22-449B-ADD2-8FA3C35DB826}" type="slidenum">
              <a:rPr lang="de-DE" altLang="de-DE" sz="1200" b="0">
                <a:solidFill>
                  <a:schemeClr val="tx1"/>
                </a:solidFill>
                <a:latin typeface="Times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00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8084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39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861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6" y="1881189"/>
            <a:ext cx="4580499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6" y="3607635"/>
            <a:ext cx="4580499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6036" y="5226904"/>
            <a:ext cx="4591050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C91EE77-68D4-9E4E-AA9D-126F1CECB50A}"/>
              </a:ext>
            </a:extLst>
          </p:cNvPr>
          <p:cNvSpPr/>
          <p:nvPr/>
        </p:nvSpPr>
        <p:spPr>
          <a:xfrm>
            <a:off x="7137798" y="5825715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AA8707-BA8A-A943-81DA-5DFC122C140A}"/>
              </a:ext>
            </a:extLst>
          </p:cNvPr>
          <p:cNvSpPr/>
          <p:nvPr/>
        </p:nvSpPr>
        <p:spPr>
          <a:xfrm>
            <a:off x="7137798" y="3785173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C12E5A5-D53B-EF40-BB58-517BA5B15694}"/>
              </a:ext>
            </a:extLst>
          </p:cNvPr>
          <p:cNvSpPr/>
          <p:nvPr/>
        </p:nvSpPr>
        <p:spPr>
          <a:xfrm>
            <a:off x="7137798" y="1744630"/>
            <a:ext cx="1350169" cy="1800225"/>
          </a:xfrm>
          <a:prstGeom prst="ellipse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9572" y="173473"/>
            <a:ext cx="2392028" cy="7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0774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2273">
          <p15:clr>
            <a:srgbClr val="FBAE40"/>
          </p15:clr>
        </p15:guide>
        <p15:guide id="5" pos="4496">
          <p15:clr>
            <a:srgbClr val="FBAE40"/>
          </p15:clr>
        </p15:guide>
        <p15:guide id="6" orient="horz" pos="3748">
          <p15:clr>
            <a:srgbClr val="FBAE40"/>
          </p15:clr>
        </p15:guide>
        <p15:guide id="9" pos="4326">
          <p15:clr>
            <a:srgbClr val="FBAE40"/>
          </p15:clr>
        </p15:guide>
        <p15:guide id="17" orient="horz" pos="19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F6C0F3BA-DA44-C14F-BC26-E331C475E371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cxnSp>
        <p:nvCxnSpPr>
          <p:cNvPr id="10" name="Gerade Verbindung 9">
            <a:extLst>
              <a:ext uri="{FF2B5EF4-FFF2-40B4-BE49-F238E27FC236}">
                <a16:creationId xmlns:a16="http://schemas.microsoft.com/office/drawing/2014/main" id="{94818650-A180-1C48-8C74-63F02CA6D1B9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FE859B07-AF76-FC43-A31F-25F8413AC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33" y="1160463"/>
            <a:ext cx="7831932" cy="520702"/>
          </a:xfrm>
        </p:spPr>
        <p:txBody>
          <a:bodyPr lIns="0" tIns="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Dies ist eine Tabellenfolie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A3B0310-FA6C-7946-85B6-E154E10A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63BDCA97-09D9-FF46-86B2-F7B12C88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 Sicherheitsbeauftragte der Feuerwehren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24940C1-6E0B-F74C-B89E-E6C5AD490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563"/>
          <a:stretch/>
        </p:blipFill>
        <p:spPr>
          <a:xfrm>
            <a:off x="312896" y="167409"/>
            <a:ext cx="631507" cy="79432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0" r="41652" b="45620"/>
          <a:stretch/>
        </p:blipFill>
        <p:spPr>
          <a:xfrm>
            <a:off x="944403" y="167409"/>
            <a:ext cx="704675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4494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374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3BED54-F2C9-0144-BF1C-4ED1B9BBFE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6586" y="1881189"/>
            <a:ext cx="3770874" cy="1223961"/>
          </a:xfrm>
        </p:spPr>
        <p:txBody>
          <a:bodyPr vert="horz" lIns="0" tIns="0" rIns="90000" anchor="t" anchorCtr="0">
            <a:noAutofit/>
          </a:bodyPr>
          <a:lstStyle>
            <a:lvl1pPr algn="l">
              <a:defRPr sz="3200" b="1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Hier steht ein Titel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EA2CA5-9E78-C14A-8CFA-CE7601D5366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586" y="3607635"/>
            <a:ext cx="3770874" cy="492032"/>
          </a:xfrm>
        </p:spPr>
        <p:txBody>
          <a:bodyPr lIns="0" tIns="0">
            <a:noAutofit/>
          </a:bodyPr>
          <a:lstStyle>
            <a:lvl1pPr marL="0" indent="0" algn="l">
              <a:buNone/>
              <a:defRPr sz="2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Hier steht ein Untertitel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3FC07B55-EEC7-8340-83F1-6F49FB3DFDD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56036" y="5226904"/>
            <a:ext cx="3770874" cy="720724"/>
          </a:xfrm>
        </p:spPr>
        <p:txBody>
          <a:bodyPr lIns="0" t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Veranstaltung
Autor, Datum</a:t>
            </a:r>
          </a:p>
        </p:txBody>
      </p:sp>
      <p:sp>
        <p:nvSpPr>
          <p:cNvPr id="11" name="Bildplatzhalter 2">
            <a:extLst>
              <a:ext uri="{FF2B5EF4-FFF2-40B4-BE49-F238E27FC236}">
                <a16:creationId xmlns:a16="http://schemas.microsoft.com/office/drawing/2014/main" id="{F73DB2B4-E788-D442-A28E-A228D38A023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4706541" y="1160464"/>
            <a:ext cx="4437459" cy="5697537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14171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3" orient="horz" pos="2273" userDrawn="1">
          <p15:clr>
            <a:srgbClr val="FBAE40"/>
          </p15:clr>
        </p15:guide>
        <p15:guide id="5" pos="4496" userDrawn="1">
          <p15:clr>
            <a:srgbClr val="FBAE40"/>
          </p15:clr>
        </p15:guide>
        <p15:guide id="6" orient="horz" pos="3748" userDrawn="1">
          <p15:clr>
            <a:srgbClr val="FBAE40"/>
          </p15:clr>
        </p15:guide>
        <p15:guide id="9" pos="4326" userDrawn="1">
          <p15:clr>
            <a:srgbClr val="FBAE40"/>
          </p15:clr>
        </p15:guide>
        <p15:guide id="17" orient="horz" pos="195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84" y="1160464"/>
            <a:ext cx="7826658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F9BE2D-DC36-F441-BE26-A446B0E7B1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6034" y="1881188"/>
            <a:ext cx="37814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53D4411-F989-6C43-AA5F-85D26D47F7B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706542" y="1881188"/>
            <a:ext cx="37814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3644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748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  <p15:guide id="7" orient="horz" pos="48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er Inh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67D76109-3406-034C-A080-04FF75E07FE4}"/>
              </a:ext>
            </a:extLst>
          </p:cNvPr>
          <p:cNvSpPr/>
          <p:nvPr userDrawn="1"/>
        </p:nvSpPr>
        <p:spPr>
          <a:xfrm>
            <a:off x="0" y="6308726"/>
            <a:ext cx="9144000" cy="549275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5BD697-D068-CD4A-93E3-7B5203F948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184" y="1160464"/>
            <a:ext cx="7826658" cy="522969"/>
          </a:xfrm>
        </p:spPr>
        <p:txBody>
          <a:bodyPr lIns="0" tIns="0" rIns="90000" anchor="t" anchorCtr="0">
            <a:noAutofit/>
          </a:bodyPr>
          <a:lstStyle>
            <a:lvl1pPr>
              <a:defRPr sz="2800" b="1" i="0" baseline="0">
                <a:solidFill>
                  <a:srgbClr val="004994"/>
                </a:solidFill>
              </a:defRPr>
            </a:lvl1pPr>
          </a:lstStyle>
          <a:p>
            <a:r>
              <a:rPr lang="de-DE" dirty="0"/>
              <a:t>Hier steht eine Überschrift</a:t>
            </a: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D59D6CB8-D562-F74D-96F6-C03C066181D1}"/>
              </a:ext>
            </a:extLst>
          </p:cNvPr>
          <p:cNvCxnSpPr/>
          <p:nvPr userDrawn="1"/>
        </p:nvCxnSpPr>
        <p:spPr>
          <a:xfrm>
            <a:off x="0" y="762994"/>
            <a:ext cx="9144000" cy="0"/>
          </a:xfrm>
          <a:prstGeom prst="line">
            <a:avLst/>
          </a:prstGeom>
          <a:ln w="25400">
            <a:solidFill>
              <a:srgbClr val="0049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2CAA3806-6430-334E-9328-E239789B4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Ins="0"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77151CE-69C3-6F4C-807D-0CD0719A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83C436B-9C86-DE4D-8B23-9F16AB584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0"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7861E88-7B80-6C42-ABF7-B988C930A29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6034" y="1881188"/>
            <a:ext cx="2970610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2587E4E-B950-1945-8D41-145BA6FF27D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896917" y="1881188"/>
            <a:ext cx="4584926" cy="4068762"/>
          </a:xfrm>
        </p:spPr>
        <p:txBody>
          <a:bodyPr lIns="0" tIns="0">
            <a:noAutofit/>
          </a:bodyPr>
          <a:lstStyle>
            <a:lvl1pPr>
              <a:defRPr sz="2000" baseline="0"/>
            </a:lvl1pPr>
            <a:lvl2pPr>
              <a:defRPr/>
            </a:lvl2pPr>
            <a:lvl3pPr>
              <a:defRPr/>
            </a:lvl3pPr>
            <a:lvl4pPr marL="691200" indent="-219600">
              <a:tabLst/>
              <a:defRPr/>
            </a:lvl4pPr>
          </a:lstStyle>
          <a:p>
            <a:r>
              <a:rPr lang="de-DE" dirty="0"/>
              <a:t>Hier steht ein Text</a:t>
            </a:r>
          </a:p>
          <a:p>
            <a:pPr lvl="1"/>
            <a:r>
              <a:rPr lang="de-DE" dirty="0"/>
              <a:t>Aufzählungspunkt 1. Ordnung</a:t>
            </a:r>
          </a:p>
          <a:p>
            <a:pPr lvl="2"/>
            <a:r>
              <a:rPr lang="de-DE" dirty="0"/>
              <a:t>Aufzählungspunkt 2. Ordnung</a:t>
            </a:r>
          </a:p>
          <a:p>
            <a:pPr lvl="3"/>
            <a:r>
              <a:rPr lang="de-DE" dirty="0"/>
              <a:t>Aufzählungspunkt 3. Ordnung</a:t>
            </a:r>
          </a:p>
          <a:p>
            <a:pPr lvl="4"/>
            <a:r>
              <a:rPr lang="de-DE" dirty="0"/>
              <a:t>Aufzählungspunkt 4. Ordnung</a:t>
            </a:r>
          </a:p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784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374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4452" y="0"/>
            <a:ext cx="9148452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</p:spTree>
    <p:extLst>
      <p:ext uri="{BB962C8B-B14F-4D97-AF65-F5344CB8AC3E}">
        <p14:creationId xmlns:p14="http://schemas.microsoft.com/office/powerpoint/2010/main" val="3085154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2">
            <a:extLst>
              <a:ext uri="{FF2B5EF4-FFF2-40B4-BE49-F238E27FC236}">
                <a16:creationId xmlns:a16="http://schemas.microsoft.com/office/drawing/2014/main" id="{FD6188F8-C64B-7B48-A17B-544ED2E9AEC1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-4452" y="0"/>
            <a:ext cx="9148452" cy="6858000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Platzhalter für Bild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096E326-A306-9449-B815-5B3E27351C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035" y="4391923"/>
            <a:ext cx="4173543" cy="2112026"/>
          </a:xfrm>
          <a:solidFill>
            <a:schemeClr val="tx2"/>
          </a:solidFill>
        </p:spPr>
        <p:txBody>
          <a:bodyPr wrap="square" lIns="360000" tIns="360000" rIns="360000" bIns="360000" anchor="t" anchorCtr="0">
            <a:spAutoFit/>
          </a:bodyPr>
          <a:lstStyle>
            <a:lvl1pPr>
              <a:defRPr sz="2000" b="0" i="0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»Hier steht ein Zitat, welches über mehrere Zeilen gehen kann, was kein Problem ist, da diese Folie genug Platz dafür bietet.« </a:t>
            </a:r>
          </a:p>
        </p:txBody>
      </p:sp>
    </p:spTree>
    <p:extLst>
      <p:ext uri="{BB962C8B-B14F-4D97-AF65-F5344CB8AC3E}">
        <p14:creationId xmlns:p14="http://schemas.microsoft.com/office/powerpoint/2010/main" val="2588105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BCB68E7-D25F-5A4E-8763-916C479898DB}"/>
              </a:ext>
            </a:extLst>
          </p:cNvPr>
          <p:cNvSpPr/>
          <p:nvPr userDrawn="1"/>
        </p:nvSpPr>
        <p:spPr>
          <a:xfrm>
            <a:off x="0" y="1160464"/>
            <a:ext cx="9144000" cy="5697537"/>
          </a:xfrm>
          <a:prstGeom prst="rect">
            <a:avLst/>
          </a:prstGeom>
          <a:solidFill>
            <a:srgbClr val="0049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A06E5F5-C5B6-BC4F-B5E0-CD2EE9B70CB9}"/>
              </a:ext>
            </a:extLst>
          </p:cNvPr>
          <p:cNvSpPr txBox="1"/>
          <p:nvPr userDrawn="1"/>
        </p:nvSpPr>
        <p:spPr>
          <a:xfrm>
            <a:off x="667277" y="1896179"/>
            <a:ext cx="4814588" cy="9848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Vielen Dank</a:t>
            </a:r>
          </a:p>
          <a:p>
            <a:r>
              <a:rPr lang="de-DE" sz="3200" b="1" i="0" baseline="0" dirty="0">
                <a:solidFill>
                  <a:schemeClr val="bg1"/>
                </a:solidFill>
                <a:latin typeface="Arial" panose="020B0604020202020204" pitchFamily="34" charset="0"/>
              </a:rPr>
              <a:t>für Ihre Aufmerksamkeit.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FC3E1EB-DBB7-F744-B8FC-022C12572C82}"/>
              </a:ext>
            </a:extLst>
          </p:cNvPr>
          <p:cNvGrpSpPr/>
          <p:nvPr userDrawn="1"/>
        </p:nvGrpSpPr>
        <p:grpSpPr>
          <a:xfrm>
            <a:off x="7137798" y="1744629"/>
            <a:ext cx="1350169" cy="5881310"/>
            <a:chOff x="9625012" y="1558153"/>
            <a:chExt cx="1454114" cy="475057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81940E4-1A28-ED4C-ACC8-84E0F0BE6D89}"/>
                </a:ext>
              </a:extLst>
            </p:cNvPr>
            <p:cNvSpPr/>
            <p:nvPr/>
          </p:nvSpPr>
          <p:spPr>
            <a:xfrm>
              <a:off x="9625012" y="4854610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B99D3D3-9027-D24C-8DAE-2103D814AF2D}"/>
                </a:ext>
              </a:extLst>
            </p:cNvPr>
            <p:cNvSpPr/>
            <p:nvPr/>
          </p:nvSpPr>
          <p:spPr>
            <a:xfrm>
              <a:off x="9625012" y="3206382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21E32BC-88C6-CD4A-91C8-2BACE60F8F4F}"/>
                </a:ext>
              </a:extLst>
            </p:cNvPr>
            <p:cNvSpPr/>
            <p:nvPr/>
          </p:nvSpPr>
          <p:spPr>
            <a:xfrm>
              <a:off x="9625012" y="1558153"/>
              <a:ext cx="1454114" cy="1454114"/>
            </a:xfrm>
            <a:prstGeom prst="ellipse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800"/>
            </a:p>
          </p:txBody>
        </p:sp>
      </p:grpSp>
      <p:pic>
        <p:nvPicPr>
          <p:cNvPr id="37" name="Grafik 36">
            <a:extLst>
              <a:ext uri="{FF2B5EF4-FFF2-40B4-BE49-F238E27FC236}">
                <a16:creationId xmlns:a16="http://schemas.microsoft.com/office/drawing/2014/main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563"/>
          <a:stretch/>
        </p:blipFill>
        <p:spPr>
          <a:xfrm>
            <a:off x="174420" y="229640"/>
            <a:ext cx="473630" cy="79432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FA14C76-7649-0E43-88A8-EE27EFB879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0" r="41652" b="45620"/>
          <a:stretch/>
        </p:blipFill>
        <p:spPr>
          <a:xfrm>
            <a:off x="648050" y="229640"/>
            <a:ext cx="528506" cy="4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3350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8812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34F524-CF1F-42D3-84C1-8CE313A517F5}" type="datetime1">
              <a:rPr lang="de-DE" smtClean="0"/>
              <a:pPr/>
              <a:t>19.12.2022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Arbeitsschutzorganisation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C10CB6F-EE17-4C6E-A376-27D1BF56834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806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5F1-7C66-41BF-82CE-36477DE68B6C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10821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5533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2D12-98F3-4B9D-85A6-ECC23E049945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10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896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E7303E-A679-43C8-8BF4-C6C4D44BC6E1}" type="datetime1">
              <a:rPr lang="de-DE" smtClean="0"/>
              <a:pPr>
                <a:defRPr/>
              </a:pPr>
              <a:t>19.12.2022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Vortragstitel, Autor, Veranstaltung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Seite </a:t>
            </a:r>
            <a:fld id="{E3AAA39B-13B1-4EAB-80AE-75F971154AB2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179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878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955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5278B1-8090-46E7-ADAD-D805E81EAAFF}" type="datetime1">
              <a:rPr lang="de-DE" smtClean="0"/>
              <a:pPr>
                <a:defRPr/>
              </a:pPr>
              <a:t>19.12.2022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Vortragstitel, Autor, Veranstaltung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/>
              <a:t>Seite </a:t>
            </a:r>
            <a:fld id="{52459DC3-ABD8-4B33-9935-334ADC27FA2D}" type="slidenum">
              <a:rPr lang="de-DE" altLang="de-DE" smtClean="0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3604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24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361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5B39-6D0A-654D-A1FE-50888F5ADA74}" type="datetimeFigureOut">
              <a:rPr lang="de-DE" smtClean="0"/>
              <a:pPr/>
              <a:t>19.12.2022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FB65C-F205-7346-ACE0-FAF43E12CB59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49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68" r:id="rId14"/>
    <p:sldLayoutId id="2147483652" r:id="rId15"/>
    <p:sldLayoutId id="2147483666" r:id="rId16"/>
    <p:sldLayoutId id="2147483655" r:id="rId17"/>
    <p:sldLayoutId id="2147483667" r:id="rId18"/>
    <p:sldLayoutId id="2147483661" r:id="rId19"/>
    <p:sldLayoutId id="2147483669" r:id="rId20"/>
    <p:sldLayoutId id="2147483680" r:id="rId21"/>
    <p:sldLayoutId id="2147483681" r:id="rId22"/>
    <p:sldLayoutId id="2147483682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5" userDrawn="1">
          <p15:clr>
            <a:srgbClr val="F26B43"/>
          </p15:clr>
        </p15:guide>
        <p15:guide id="2" pos="413" userDrawn="1">
          <p15:clr>
            <a:srgbClr val="F26B43"/>
          </p15:clr>
        </p15:guide>
        <p15:guide id="3" pos="5347" userDrawn="1">
          <p15:clr>
            <a:srgbClr val="F26B43"/>
          </p15:clr>
        </p15:guide>
        <p15:guide id="4" pos="2965" userDrawn="1">
          <p15:clr>
            <a:srgbClr val="F26B43"/>
          </p15:clr>
        </p15:guide>
        <p15:guide id="5" pos="2455" userDrawn="1">
          <p15:clr>
            <a:srgbClr val="F26B43"/>
          </p15:clr>
        </p15:guide>
        <p15:guide id="6" pos="2285" userDrawn="1">
          <p15:clr>
            <a:srgbClr val="F26B43"/>
          </p15:clr>
        </p15:guide>
        <p15:guide id="7" pos="3305" userDrawn="1">
          <p15:clr>
            <a:srgbClr val="F26B43"/>
          </p15:clr>
        </p15:guide>
        <p15:guide id="8" pos="3476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731" userDrawn="1">
          <p15:clr>
            <a:srgbClr val="F26B43"/>
          </p15:clr>
        </p15:guide>
        <p15:guide id="12" orient="horz" pos="323" userDrawn="1">
          <p15:clr>
            <a:srgbClr val="F26B43"/>
          </p15:clr>
        </p15:guide>
        <p15:guide id="13" orient="horz" pos="1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4.xml"/><Relationship Id="rId7" Type="http://schemas.openxmlformats.org/officeDocument/2006/relationships/slide" Target="slide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slide" Target="slide10.xml"/><Relationship Id="rId4" Type="http://schemas.openxmlformats.org/officeDocument/2006/relationships/slide" Target="slide12.xml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id="{C9CC7EF3-76E2-F344-AE5D-00BCE05DD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5224" y="1966249"/>
            <a:ext cx="8288776" cy="1223961"/>
          </a:xfrm>
        </p:spPr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Sicherheitsbeauftragte der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Feuerwehren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Untertitel 13">
            <a:extLst>
              <a:ext uri="{FF2B5EF4-FFF2-40B4-BE49-F238E27FC236}">
                <a16:creationId xmlns:a16="http://schemas.microsoft.com/office/drawing/2014/main" id="{4B88E258-823D-1146-8B76-F93E2017E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224" y="3484339"/>
            <a:ext cx="6622015" cy="492032"/>
          </a:xfrm>
        </p:spPr>
        <p:txBody>
          <a:bodyPr/>
          <a:lstStyle/>
          <a:p>
            <a:r>
              <a:rPr lang="de-DE" dirty="0"/>
              <a:t>Medienpaket der Feuerwehr-Unfallkassen zum Medienprogramm „Blickpunkt Feuerwehr-Sicherheit</a:t>
            </a:r>
            <a:r>
              <a:rPr lang="de-DE" dirty="0" smtClean="0"/>
              <a:t>“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sz="1400" dirty="0" smtClean="0"/>
              <a:t>2021</a:t>
            </a:r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3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2529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21 Sekunden bis Minute 07 und 45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 Sicherheitsgerechtes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Verhalten bei Einsatz u.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Übung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4049157" y="2736738"/>
            <a:ext cx="4617720" cy="4209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PSA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kommt somit eine besondere Bedeutung zum Schutz vor den Gefahren im Feuerwehrdienst zu.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PSA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ist nach den zu erwartenden Gefährdungen zu bestimmen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vgl. § 16 DGUV Vorschrift 49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„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Feuerwehren“);</a:t>
            </a:r>
          </a:p>
          <a:p>
            <a:pPr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58966" y="3109791"/>
            <a:ext cx="5371674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13723" y="1681165"/>
            <a:ext cx="8230997" cy="1328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uf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Grund wechselnder Einsatzlagen sind technische Maßnahmen im Feuerwehrdienst bei Einsätzen nicht immer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umsetzbar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1697" y="2876168"/>
            <a:ext cx="2876550" cy="2758440"/>
          </a:xfrm>
          <a:prstGeom prst="rect">
            <a:avLst/>
          </a:prstGeom>
        </p:spPr>
      </p:pic>
      <p:sp>
        <p:nvSpPr>
          <p:cNvPr id="12" name="Multiplizieren 11"/>
          <p:cNvSpPr/>
          <p:nvPr/>
        </p:nvSpPr>
        <p:spPr>
          <a:xfrm>
            <a:off x="2180112" y="3862323"/>
            <a:ext cx="1254760" cy="1323340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1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2529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21 Sekunden bis Minute 07 und 45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891909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 Sicherheitsgerechtes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Verhalten bei Einsatz u.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Übung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7133044" y="688881"/>
            <a:ext cx="5486926" cy="344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3700" lvl="2" indent="-342900">
              <a:buFont typeface="Symbol" panose="05050102010706020507" pitchFamily="18" charset="2"/>
              <a:buChar char="-"/>
            </a:pPr>
            <a:endParaRPr lang="de-DE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3700" lvl="2" indent="-342900">
              <a:buFont typeface="Symbol" panose="05050102010706020507" pitchFamily="18" charset="2"/>
              <a:buChar char="-"/>
            </a:pP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13544" y="3107249"/>
            <a:ext cx="5768679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Interaktive Schaltfläche: Zurückkehren 11">
            <a:hlinkClick r:id="rId3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73475" y="4698685"/>
            <a:ext cx="8426995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rafik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129" y="3281245"/>
            <a:ext cx="2876550" cy="2758440"/>
          </a:xfrm>
          <a:prstGeom prst="rect">
            <a:avLst/>
          </a:prstGeom>
        </p:spPr>
      </p:pic>
      <p:sp>
        <p:nvSpPr>
          <p:cNvPr id="16" name="Multiplizieren 15"/>
          <p:cNvSpPr/>
          <p:nvPr/>
        </p:nvSpPr>
        <p:spPr>
          <a:xfrm>
            <a:off x="2243544" y="4267400"/>
            <a:ext cx="1254760" cy="1323340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573475" y="1681165"/>
            <a:ext cx="7892345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500" lvl="1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Feuerwehrangehörige haben die vorgegebene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PSA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bestimmungsgemäß zu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benutzen;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6500" lvl="1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Sicherheitsbeauftragte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weisen auf das korrekte Tragen der PSA und mögliches Fehlverhalten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hin;</a:t>
            </a: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3558966" y="3109791"/>
            <a:ext cx="5285756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825368" y="3144524"/>
            <a:ext cx="4838718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die zu benutzende PSA wird von der jeweils verantwortlichen Führungskraft festgelegt z. B.</a:t>
            </a:r>
          </a:p>
          <a:p>
            <a:pPr marL="803700" lvl="2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Atemschutz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bei Tätigkeiten in gefährlicher Atmosphäre oder</a:t>
            </a:r>
          </a:p>
          <a:p>
            <a:pPr marL="803700" lvl="2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PSA gegen Absturz bei Arbeiten in Höhen;</a:t>
            </a:r>
          </a:p>
        </p:txBody>
      </p:sp>
    </p:spTree>
    <p:extLst>
      <p:ext uri="{BB962C8B-B14F-4D97-AF65-F5344CB8AC3E}">
        <p14:creationId xmlns:p14="http://schemas.microsoft.com/office/powerpoint/2010/main" val="20741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46 Sekunden bis Minute 08 und 20 Sekunden </a:t>
            </a:r>
          </a:p>
        </p:txBody>
      </p:sp>
      <p:pic>
        <p:nvPicPr>
          <p:cNvPr id="10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566" y="3239650"/>
            <a:ext cx="2767965" cy="2181225"/>
          </a:xfrm>
          <a:prstGeom prst="rect">
            <a:avLst/>
          </a:prstGeom>
        </p:spPr>
      </p:pic>
      <p:sp>
        <p:nvSpPr>
          <p:cNvPr id="11" name="Multiplizieren 10"/>
          <p:cNvSpPr/>
          <p:nvPr/>
        </p:nvSpPr>
        <p:spPr>
          <a:xfrm>
            <a:off x="234435" y="2729301"/>
            <a:ext cx="3070225" cy="3111500"/>
          </a:xfrm>
          <a:prstGeom prst="mathMultiply">
            <a:avLst>
              <a:gd name="adj1" fmla="val 19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S/W-Trennung im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Feuerwehrhaus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573475" y="1681165"/>
            <a:ext cx="8192037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400" dirty="0"/>
              <a:t>Verschmutzte Einsatzkleidung soll nicht mit der Privatkleidung direkt in Kontakt kommen damit unerkannte Kontaminationen nicht in den häuslichen Bereich verschleppt werden. </a:t>
            </a:r>
            <a:endParaRPr lang="de-DE" altLang="de-DE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154928" y="2829403"/>
            <a:ext cx="5797931" cy="3158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400" dirty="0"/>
              <a:t>bauliche Voraussetzungen schaffen </a:t>
            </a:r>
            <a:r>
              <a:rPr lang="de-DE" altLang="de-DE" sz="2400" dirty="0" smtClean="0"/>
              <a:t>          z</a:t>
            </a:r>
            <a:r>
              <a:rPr lang="de-DE" altLang="de-DE" sz="2400" dirty="0"/>
              <a:t>. B. Umkleidebereich, Sanitärräume mit Duschen, Waschbecken, Toiletten etc</a:t>
            </a:r>
            <a:r>
              <a:rPr lang="de-DE" altLang="de-DE" sz="2400" dirty="0" smtClean="0"/>
              <a:t>.;</a:t>
            </a:r>
            <a:endParaRPr lang="de-DE" altLang="de-DE" sz="2400" dirty="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400" dirty="0"/>
              <a:t>Hygienekonzept für die Feuerwehr erstellen und org. Voraussetzungen schaffen </a:t>
            </a:r>
            <a:r>
              <a:rPr lang="de-DE" altLang="de-DE" sz="2400" dirty="0" smtClean="0"/>
              <a:t>z</a:t>
            </a:r>
            <a:r>
              <a:rPr lang="de-DE" altLang="de-DE" sz="2400" dirty="0"/>
              <a:t>. B. Wechselkleidung, Reinigung der Fahrzeuge von Kontaminationen / </a:t>
            </a:r>
            <a:r>
              <a:rPr lang="de-DE" altLang="de-DE" sz="2400" dirty="0" smtClean="0"/>
              <a:t>Verschmutzungen;</a:t>
            </a:r>
            <a:endParaRPr lang="de-DE" altLang="de-DE" sz="2400" dirty="0"/>
          </a:p>
        </p:txBody>
      </p:sp>
    </p:spTree>
    <p:extLst>
      <p:ext uri="{BB962C8B-B14F-4D97-AF65-F5344CB8AC3E}">
        <p14:creationId xmlns:p14="http://schemas.microsoft.com/office/powerpoint/2010/main" val="138816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46 Sekunden bis Minute 08 und 20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647110" y="2749258"/>
            <a:ext cx="8535557" cy="31328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S/W-Trennung im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Feuerwehrhaus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749161" y="1838730"/>
            <a:ext cx="5203698" cy="315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Richtige Handhabung der PSA / Arbeitsmittel vermitteln und leben </a:t>
            </a: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z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B. An- und Ablegen, Transportieren, Reinigen, Entsorgen und </a:t>
            </a: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Lagern;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weitergehende Information nutzen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z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. B. DGUV Information 205-035 „Hygiene und Kontaminationsvermeidung bei der Feuerwehr“;</a:t>
            </a: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5266" y="2202819"/>
            <a:ext cx="2767965" cy="2181225"/>
          </a:xfrm>
          <a:prstGeom prst="rect">
            <a:avLst/>
          </a:prstGeom>
        </p:spPr>
      </p:pic>
      <p:sp>
        <p:nvSpPr>
          <p:cNvPr id="17" name="Multiplizieren 16"/>
          <p:cNvSpPr/>
          <p:nvPr/>
        </p:nvSpPr>
        <p:spPr>
          <a:xfrm>
            <a:off x="944136" y="1778412"/>
            <a:ext cx="3070225" cy="3111500"/>
          </a:xfrm>
          <a:prstGeom prst="mathMultiply">
            <a:avLst>
              <a:gd name="adj1" fmla="val 1959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2" name="Interaktive Schaltfläche: Zurückkehren 11">
            <a:hlinkClick r:id="rId4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61" y="3613259"/>
            <a:ext cx="1788652" cy="25533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526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598210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08 und 20 Sekunden bis Minute 09 und 07 Sekunden </a:t>
            </a:r>
          </a:p>
        </p:txBody>
      </p:sp>
      <p:pic>
        <p:nvPicPr>
          <p:cNvPr id="10" name="Grafik 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1"/>
          <a:stretch/>
        </p:blipFill>
        <p:spPr bwMode="auto">
          <a:xfrm rot="5400000">
            <a:off x="122158" y="3387251"/>
            <a:ext cx="3165475" cy="2049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Multiplizieren 10"/>
          <p:cNvSpPr/>
          <p:nvPr/>
        </p:nvSpPr>
        <p:spPr>
          <a:xfrm>
            <a:off x="376405" y="3851290"/>
            <a:ext cx="1568450" cy="1678305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649290" y="2757341"/>
            <a:ext cx="8397363" cy="31328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Sichtprüfung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PSA und Umgang mit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Mängeln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573475" y="1681165"/>
            <a:ext cx="8192037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Bleiben Schäden an der PSA der Feuerwehrangehörigen unerkannt, kann dies im Einsatzfall zu Gefährdungen der Feuerwehrangehörigen führen.</a:t>
            </a: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154928" y="2829403"/>
            <a:ext cx="5989072" cy="3158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Sichtprüfung der PSA durch den Feuerwehrangehörigen nach jeder Benutzung (vgl. § 11 Abs. 1 DGUV Vorschrift 49 „Feuerwehren");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Sichtprüfung: Kontrolle von Ausrüstungen, Geräten und PSA auf äußerliche erkennbare </a:t>
            </a: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Schäden ohne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Zuhilfenahme von Prüfeinrichtungen;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598210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08 und 20 Sekunden bis Minute 09 und 07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649290" y="2757341"/>
            <a:ext cx="8397363" cy="313281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Sichtprüfung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PSA und Umgang mit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Mängeln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947160" y="1757308"/>
            <a:ext cx="5005699" cy="37722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Sichtprüfung muss nicht dokumentiert werden;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erkannte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Mängel sind der Führungskraft zu melden;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Ergänzend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: Prüfung durch befähigte Person mit Dokumentation mindestens einmal im Jahr (vgl. § 11 Abs. 2 DGUV Vorschrift 49 i. V. m. DGUV Grundsatz 305-002);</a:t>
            </a:r>
          </a:p>
          <a:p>
            <a:pPr marL="342900" indent="-342900">
              <a:lnSpc>
                <a:spcPct val="110000"/>
              </a:lnSpc>
              <a:buFont typeface="Symbol" panose="05050102010706020507" pitchFamily="18" charset="2"/>
              <a:buChar char="-"/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fik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1"/>
          <a:stretch/>
        </p:blipFill>
        <p:spPr bwMode="auto">
          <a:xfrm rot="5400000">
            <a:off x="11199" y="2507538"/>
            <a:ext cx="4056130" cy="27185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Multiplizieren 19"/>
          <p:cNvSpPr/>
          <p:nvPr/>
        </p:nvSpPr>
        <p:spPr>
          <a:xfrm>
            <a:off x="376405" y="3379074"/>
            <a:ext cx="2080152" cy="2150522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1" name="Interaktive Schaltfläche: Zurückkehren 20">
            <a:hlinkClick r:id="rId4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3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6555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05 Sekunden bis Minute 07 und 20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656033" y="2476413"/>
            <a:ext cx="4971616" cy="3390392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 smtClean="0"/>
              <a:t>Feuerwehrfahrzeug </a:t>
            </a:r>
            <a:r>
              <a:rPr lang="de-DE" altLang="de-DE" sz="2200" dirty="0"/>
              <a:t>immer so abstellen, dass keine Boden-hindernisse das sichere Absitzen behindern z. B. Baumstümpfe oder Löcher;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/>
              <a:t>Bei fließendem Verkehr - Aussteigen aus Feuerwehrfahrzeugen bei Möglichkeit auf der dem Verkehr abgewandten Seite</a:t>
            </a:r>
            <a:r>
              <a:rPr lang="de-DE" altLang="de-DE" sz="2200" dirty="0" smtClean="0"/>
              <a:t>.</a:t>
            </a:r>
            <a:endParaRPr lang="de-DE" altLang="de-DE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147" y="2461260"/>
            <a:ext cx="2727784" cy="3399238"/>
          </a:xfrm>
          <a:prstGeom prst="rect">
            <a:avLst/>
          </a:prstGeom>
        </p:spPr>
      </p:pic>
      <p:sp>
        <p:nvSpPr>
          <p:cNvPr id="2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21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Richtiges Absitzen vom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Feuerwehrfahrzeug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81095" y="1681165"/>
            <a:ext cx="6680765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endParaRPr lang="de-D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56033" y="1773647"/>
            <a:ext cx="8188688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/>
              <a:t>Im Rahmen des Feuerwehrdienstes kommt es immer wieder zu schweren </a:t>
            </a:r>
            <a:r>
              <a:rPr lang="de-DE" sz="2200" dirty="0">
                <a:cs typeface="Arial" panose="020B0604020202020204" pitchFamily="34" charset="0"/>
              </a:rPr>
              <a:t>Unfällen beim Absitzen </a:t>
            </a:r>
            <a:r>
              <a:rPr lang="de-DE" sz="2200" dirty="0" smtClean="0">
                <a:cs typeface="Arial" panose="020B0604020202020204" pitchFamily="34" charset="0"/>
              </a:rPr>
              <a:t>vom Feuerwehrfahrzeug</a:t>
            </a:r>
            <a:endParaRPr lang="de-DE" altLang="de-DE" sz="2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r="2133"/>
          <a:stretch/>
        </p:blipFill>
        <p:spPr>
          <a:xfrm>
            <a:off x="5627649" y="4717702"/>
            <a:ext cx="1397991" cy="14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6555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07 und 05 Sekunden bis Minute 07 und 20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78598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-635526" y="2746875"/>
            <a:ext cx="7785620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24" y="1739536"/>
            <a:ext cx="3021016" cy="3764650"/>
          </a:xfrm>
          <a:prstGeom prst="rect">
            <a:avLst/>
          </a:prstGeom>
        </p:spPr>
      </p:pic>
      <p:sp>
        <p:nvSpPr>
          <p:cNvPr id="2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21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Richtiges Absitzen vom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Feuerwehrfahrzeug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621475" y="1681164"/>
            <a:ext cx="5050231" cy="4010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erstaussteigende Feuerwehr-angehörige hält die Tür für die nachfolgenden Feuerwehr-angehörigen auf;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Aus dem Feuerwehrfahrzeug rückwärts absteigen;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Beim Ab- und Aufsitzen immer auf 3-Punkte-Halt achten </a:t>
            </a:r>
            <a:endParaRPr lang="de-DE" alt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hierzu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haben immer drei Punkte Verbindung zum </a:t>
            </a: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Fahrzeug:  </a:t>
            </a:r>
            <a:r>
              <a:rPr lang="de-DE" altLang="de-DE" sz="2200" dirty="0">
                <a:latin typeface="Arial" panose="020B0604020202020204" pitchFamily="34" charset="0"/>
                <a:cs typeface="Arial" panose="020B0604020202020204" pitchFamily="34" charset="0"/>
              </a:rPr>
              <a:t>entweder zwei Füße und eine Hand oder ein Fuß und zwei </a:t>
            </a:r>
            <a:r>
              <a:rPr lang="de-DE" alt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Hände</a:t>
            </a: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56033" y="2627587"/>
            <a:ext cx="4864706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Interaktive Schaltfläche: Zurückkehren 12">
            <a:hlinkClick r:id="rId4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 rotWithShape="1">
          <a:blip r:embed="rId5"/>
          <a:srcRect r="2536"/>
          <a:stretch/>
        </p:blipFill>
        <p:spPr>
          <a:xfrm>
            <a:off x="307005" y="4640145"/>
            <a:ext cx="1392255" cy="14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8031" y="1876689"/>
            <a:ext cx="8392274" cy="4298950"/>
          </a:xfrm>
        </p:spPr>
        <p:txBody>
          <a:bodyPr>
            <a:normAutofit/>
          </a:bodyPr>
          <a:lstStyle/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	Rolle </a:t>
            </a:r>
            <a:r>
              <a:rPr lang="de-D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Aufgaben der / des </a:t>
            </a: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Sicherheitsbeauftragten </a:t>
            </a:r>
          </a:p>
          <a:p>
            <a:pPr marL="11112" lvl="1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	(SiBe) </a:t>
            </a:r>
            <a:r>
              <a:rPr lang="de-DE" sz="2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Feuerwehr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	Feuerwehrfremde Leitern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	Anschnallen im Feuerwehrfahrzeug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	Sicherheitsgerechtes Verhalten bei Einsatz und Übung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	S/W-Trennung im Feuerwehrhaus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	Sichtprüfung PSA und Umgang mit Mängeln</a:t>
            </a:r>
          </a:p>
          <a:p>
            <a:pPr marL="468312" lvl="2" indent="0">
              <a:buClr>
                <a:srgbClr val="002060"/>
              </a:buClr>
              <a:buNone/>
              <a:defRPr/>
            </a:pPr>
            <a:r>
              <a:rPr 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	Richtiges Absitzen vom Feuerwehrfahrzeug</a:t>
            </a:r>
            <a:endParaRPr lang="de-D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sz="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r>
              <a:rPr lang="de-DE" altLang="de-DE" sz="2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Legende:</a:t>
            </a:r>
            <a:endParaRPr lang="de-DE" altLang="de-DE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327711" y="5579661"/>
            <a:ext cx="3369361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100" dirty="0"/>
              <a:t>Verweis auf den Zeitspanne der passende Filmsequenz</a:t>
            </a:r>
          </a:p>
        </p:txBody>
      </p:sp>
      <p:sp>
        <p:nvSpPr>
          <p:cNvPr id="3" name="Interaktive Schaltfläche: Nächste(r) oder Weiter 2">
            <a:hlinkClick r:id="rId3" action="ppaction://hlinksldjump" highlightClick="1"/>
          </p:cNvPr>
          <p:cNvSpPr/>
          <p:nvPr/>
        </p:nvSpPr>
        <p:spPr>
          <a:xfrm>
            <a:off x="640934" y="4074555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Nächste(r) oder Weiter 10">
            <a:hlinkClick r:id="rId4" action="ppaction://hlinksldjump" highlightClick="1"/>
          </p:cNvPr>
          <p:cNvSpPr/>
          <p:nvPr/>
        </p:nvSpPr>
        <p:spPr>
          <a:xfrm>
            <a:off x="640932" y="3710243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Interaktive Schaltfläche: Nächste(r) oder Weiter 13">
            <a:hlinkClick r:id="rId5" action="ppaction://hlinksldjump" highlightClick="1"/>
          </p:cNvPr>
          <p:cNvSpPr/>
          <p:nvPr/>
        </p:nvSpPr>
        <p:spPr>
          <a:xfrm>
            <a:off x="640932" y="3341406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teraktive Schaltfläche: Nächste(r) oder Weiter 14">
            <a:hlinkClick r:id="rId6" action="ppaction://hlinksldjump" highlightClick="1"/>
          </p:cNvPr>
          <p:cNvSpPr/>
          <p:nvPr/>
        </p:nvSpPr>
        <p:spPr>
          <a:xfrm>
            <a:off x="640932" y="2962896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Interaktive Schaltfläche: Nächste(r) oder Weiter 15">
            <a:hlinkClick r:id="rId7" action="ppaction://hlinksldjump" highlightClick="1"/>
          </p:cNvPr>
          <p:cNvSpPr/>
          <p:nvPr/>
        </p:nvSpPr>
        <p:spPr>
          <a:xfrm>
            <a:off x="640934" y="2609838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Interaktive Schaltfläche: Nächste(r) oder Weiter 16">
            <a:hlinkClick r:id="rId8" action="ppaction://hlinksldjump" highlightClick="1"/>
          </p:cNvPr>
          <p:cNvSpPr/>
          <p:nvPr/>
        </p:nvSpPr>
        <p:spPr>
          <a:xfrm>
            <a:off x="640934" y="1886131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Interaktive Schaltfläche: Nächste(r) oder Weiter 17">
            <a:hlinkClick r:id="" action="ppaction://noaction" highlightClick="1"/>
          </p:cNvPr>
          <p:cNvSpPr/>
          <p:nvPr/>
        </p:nvSpPr>
        <p:spPr>
          <a:xfrm>
            <a:off x="627084" y="5579660"/>
            <a:ext cx="281353" cy="261611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905578" y="5579660"/>
            <a:ext cx="1455069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Springen zum Thema</a:t>
            </a:r>
          </a:p>
        </p:txBody>
      </p:sp>
      <p:sp>
        <p:nvSpPr>
          <p:cNvPr id="6" name="Interaktive Schaltfläche: Zurückkehren 5">
            <a:hlinkClick r:id="" action="ppaction://noaction" highlightClick="1"/>
          </p:cNvPr>
          <p:cNvSpPr/>
          <p:nvPr/>
        </p:nvSpPr>
        <p:spPr>
          <a:xfrm>
            <a:off x="2639140" y="5579660"/>
            <a:ext cx="281353" cy="261611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920494" y="5579660"/>
            <a:ext cx="2077027" cy="2616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100" dirty="0">
                <a:solidFill>
                  <a:schemeClr val="tx1"/>
                </a:solidFill>
              </a:rPr>
              <a:t>Springen zum Inhaltsverzeichnis</a:t>
            </a:r>
          </a:p>
        </p:txBody>
      </p:sp>
      <p:sp>
        <p:nvSpPr>
          <p:cNvPr id="21" name="Interaktive Schaltfläche: Nächste(r) oder Weiter 20">
            <a:hlinkClick r:id="rId9" action="ppaction://hlinksldjump" highlightClick="1"/>
          </p:cNvPr>
          <p:cNvSpPr/>
          <p:nvPr/>
        </p:nvSpPr>
        <p:spPr>
          <a:xfrm>
            <a:off x="634858" y="4443179"/>
            <a:ext cx="281353" cy="281355"/>
          </a:xfrm>
          <a:prstGeom prst="actionButtonForwardNex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Inhaltsverzeichnis</a:t>
            </a:r>
          </a:p>
        </p:txBody>
      </p:sp>
      <p:sp>
        <p:nvSpPr>
          <p:cNvPr id="22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8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9906" y="1681165"/>
            <a:ext cx="8015673" cy="4462315"/>
          </a:xfrm>
        </p:spPr>
        <p:txBody>
          <a:bodyPr>
            <a:normAutofit fontScale="77500" lnSpcReduction="20000"/>
          </a:bodyPr>
          <a:lstStyle/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Sicherheitsbeauftrage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unterstützen die Trägerin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der Feuerwehr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und die verantwortlichen Führungskräfte bei der Erfüllung </a:t>
            </a: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ihrer 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Aufgaben in der Unfallverhütung</a:t>
            </a: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Sie sind selbst Feuerwehrangehörige und kennen die Gefahren an den einzelnen Arbeitsplätzen / Tätigkeiten aus eigener Erfahrung</a:t>
            </a:r>
            <a:r>
              <a:rPr lang="de-DE" sz="29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de-DE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Sie achten darauf, dass vorgeschriebene PSA ordnungsgemäß genutzt wird;</a:t>
            </a:r>
            <a:endParaRPr lang="de-DE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0100" indent="-457200">
              <a:lnSpc>
                <a:spcPct val="120000"/>
              </a:lnSpc>
              <a:buFont typeface="Symbol" panose="05050102010706020507" pitchFamily="18" charset="2"/>
              <a:buChar char="-"/>
            </a:pPr>
            <a:r>
              <a:rPr lang="de-DE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Sie weisen Feuerwehrangehörige auf sicherheitswidriges Verhalten hin;</a:t>
            </a:r>
            <a:endParaRPr lang="de-DE" altLang="de-DE" sz="2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28852" y="254542"/>
            <a:ext cx="4615869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10 und 49 Sekunden bis Minute 11 und 49 Sekunden </a:t>
            </a:r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Rolle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Aufgaben der / des SiBe in der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2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127" y="1681165"/>
            <a:ext cx="8015673" cy="4462315"/>
          </a:xfrm>
        </p:spPr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SiBe Schauen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, ob Schutzeinrichtungen an Geräten /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Ausrüstungsgegenständen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fehlen oder Mängel aufweisen;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Sie melden erkannte Mängel den Führungskräften der Feuerwehr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 Ihrer Rolle als SiBe übernehmen Sie nicht die Aufgaben der Trägerin Feuerwehr und der Führungskräfte im Arbeitsschutz wie die Durchführung der Gefährdungsbeurteilung oder der Unterweisung; Sie können jedoch unterstützend mitwirken;</a:t>
            </a: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228852" y="254542"/>
            <a:ext cx="4615869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10 und 49 Sekunden bis Minute 11 und 49 Sekunden </a:t>
            </a:r>
          </a:p>
        </p:txBody>
      </p:sp>
      <p:sp>
        <p:nvSpPr>
          <p:cNvPr id="10" name="Interaktive Schaltfläche: Zurückkehren 9">
            <a:hlinkClick r:id="rId3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 Rolle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 Aufgaben der / des SiBe in der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Feuerwehr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92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29985" y="252528"/>
            <a:ext cx="461473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04 und 56 Sekunden bis Minute 05 und 40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61656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-647110" y="3004457"/>
            <a:ext cx="8206819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84" y="3160795"/>
            <a:ext cx="2600919" cy="2660301"/>
          </a:xfrm>
          <a:prstGeom prst="rect">
            <a:avLst/>
          </a:prstGeom>
        </p:spPr>
      </p:pic>
      <p:sp>
        <p:nvSpPr>
          <p:cNvPr id="16" name="Multiplizieren 15"/>
          <p:cNvSpPr/>
          <p:nvPr/>
        </p:nvSpPr>
        <p:spPr>
          <a:xfrm>
            <a:off x="942269" y="4560563"/>
            <a:ext cx="1254760" cy="1323340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Feuerwehrfremde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Leitern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656033" y="1681165"/>
            <a:ext cx="8188688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endParaRPr lang="de-DE" sz="3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sz="3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112" lvl="1" indent="0">
              <a:buClr>
                <a:srgbClr val="002060"/>
              </a:buClr>
              <a:buFont typeface="Arial" panose="020B0604020202020204" pitchFamily="34" charset="0"/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573475" y="1681165"/>
            <a:ext cx="8192037" cy="14625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Symbol" panose="05050102010706020507" pitchFamily="18" charset="2"/>
              <a:buChar char="-"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Auch „feuerwehrfremde“ Leitern und Tritte die im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Feuerwehr-dienst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genutzt werden wie </a:t>
            </a:r>
            <a:r>
              <a:rPr lang="de-D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beispielsweise 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zum Putzen der Feuerwehrfahrzeuge oder zur Entnahme von Materialien aus Regalen, sind regelmäßig auf Beschädigungen zu prüfen.</a:t>
            </a:r>
            <a:endParaRPr lang="de-DE" alt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393" y="3143693"/>
            <a:ext cx="5816355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Organisation der Prüfung obliegt der Trägerin Feuerwehr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In der Regel wird ein Prüfintervall von einmal jährlich (alle 12 Monate) festgelegt, bis eine Häufung von Mängeln ein verkürztes Prüfintervall erforderlich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machen;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29985" y="252528"/>
            <a:ext cx="4614736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04 und 56 Sekunden bis Minute 05 und 40 Sekunden 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61656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9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Feuerwehrfremde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Leitern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3235393" y="1726373"/>
            <a:ext cx="590860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Zeitabstände für die Prüfung richten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sich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nach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Betriebsverhältnissen,</a:t>
            </a:r>
          </a:p>
          <a:p>
            <a:pPr marL="803700" lvl="2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Nutzungshäufigkeit, </a:t>
            </a:r>
          </a:p>
          <a:p>
            <a:pPr marL="803700" lvl="2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Beanspruchung bei der Benutzung,</a:t>
            </a:r>
          </a:p>
          <a:p>
            <a:pPr marL="803700" lvl="2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der Häufigkeit und Schwere </a:t>
            </a:r>
            <a:r>
              <a:rPr lang="de-DE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festge-stellter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Mängel bei vorangegangenen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Prüfungen;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18" y="1781267"/>
            <a:ext cx="2600919" cy="2660301"/>
          </a:xfrm>
          <a:prstGeom prst="rect">
            <a:avLst/>
          </a:prstGeom>
        </p:spPr>
      </p:pic>
      <p:sp>
        <p:nvSpPr>
          <p:cNvPr id="22" name="Multiplizieren 21"/>
          <p:cNvSpPr/>
          <p:nvPr/>
        </p:nvSpPr>
        <p:spPr>
          <a:xfrm>
            <a:off x="942269" y="3198137"/>
            <a:ext cx="1254760" cy="1323340"/>
          </a:xfrm>
          <a:prstGeom prst="mathMultiply">
            <a:avLst>
              <a:gd name="adj1" fmla="val 37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68393" y="4561163"/>
            <a:ext cx="861370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6500" lvl="1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Prüfung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selbst kann durch einen ausgebildeten Gerätewart erfolgen; </a:t>
            </a:r>
          </a:p>
          <a:p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6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-649289" y="1781267"/>
            <a:ext cx="10616566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112" lvl="1" indent="0">
              <a:buClr>
                <a:srgbClr val="002060"/>
              </a:buClr>
              <a:buNone/>
              <a:defRPr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230029" y="254542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04 und 56 Sekunden bis Minute 05 und 40 Sekunden 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-649289" y="4759154"/>
            <a:ext cx="7816283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dirty="0"/>
          </a:p>
        </p:txBody>
      </p:sp>
      <p:sp>
        <p:nvSpPr>
          <p:cNvPr id="20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21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Feuerwehrfremde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Leitern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73475" y="1681165"/>
            <a:ext cx="8192037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748099" y="1853752"/>
            <a:ext cx="592360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Zur Überprüfung von Leitern und Tritten finden sich in der DGUV-Information 208-016 </a:t>
            </a: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„Handlungsanleitung für den Umgang mit Leitern und Tritten“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Kontrollblätter / Checklisten;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Darüber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hinaus müssen Leitern und Tritte vor jeder Verwendung auf </a:t>
            </a:r>
            <a:r>
              <a:rPr lang="de-DE" sz="2200" u="sng" dirty="0">
                <a:latin typeface="Arial" panose="020B0604020202020204" pitchFamily="34" charset="0"/>
                <a:cs typeface="Arial" panose="020B0604020202020204" pitchFamily="34" charset="0"/>
              </a:rPr>
              <a:t>offensichtliche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Schäden oder Mängel durch den Nutzer geprüft werden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DGUV Information 208-016 gibt erläuternde Hinweise für die Benutzung von „feuerwehrfremden“ Leitern und Tritten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/>
          </a:p>
        </p:txBody>
      </p:sp>
      <p:sp>
        <p:nvSpPr>
          <p:cNvPr id="22" name="Interaktive Schaltfläche: Zurückkehren 21">
            <a:hlinkClick r:id="rId3" action="ppaction://hlinksldjump" highlightClick="1"/>
          </p:cNvPr>
          <p:cNvSpPr/>
          <p:nvPr/>
        </p:nvSpPr>
        <p:spPr>
          <a:xfrm>
            <a:off x="8671706" y="5955930"/>
            <a:ext cx="328764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03" y="1885624"/>
            <a:ext cx="2009508" cy="29478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979" y="3990888"/>
            <a:ext cx="1802349" cy="21016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145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06 und 00 Sekunden bis Minute 06 und 44 Sekunden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649289" y="1781267"/>
            <a:ext cx="10700990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47109" y="2734989"/>
            <a:ext cx="8126432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 Anschnallen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Feuerwehrfahrzeug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3138993" y="1697661"/>
            <a:ext cx="5547807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Beim Betrieb von Feuerwehrfahrzeugen dürfen Feuerwehr-angehörige nach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§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19 Abs. 1 DGUV Vorschrift 49 „Feuerwehren“ nicht gefährdet werden.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Sicherheitsgurte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bestimmungsgemäß benutzen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(§ 21a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StVO &amp;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DGUV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Vorschrift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71 „Fahrzeuge“);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Fahrzeuglenkende (Maschinist/-in)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achten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darauf, dass sich alle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Feuerwehrangehörigen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vor 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Fahrtantritt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anschnallen</a:t>
            </a: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" y="1751592"/>
            <a:ext cx="2487954" cy="31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21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4230029" y="254542"/>
            <a:ext cx="4614692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100" dirty="0"/>
              <a:t>Filmsequenz: ab Minute 06 und 00 Sekunden bis Minute 06 und 44 Sekunden 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-649289" y="1781267"/>
            <a:ext cx="10700990" cy="4356000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nteraktive Schaltfläche: Zurückkehren 13">
            <a:hlinkClick r:id="rId3" action="ppaction://hlinksldjump" highlightClick="1"/>
          </p:cNvPr>
          <p:cNvSpPr/>
          <p:nvPr/>
        </p:nvSpPr>
        <p:spPr>
          <a:xfrm>
            <a:off x="8626716" y="5863107"/>
            <a:ext cx="311498" cy="281355"/>
          </a:xfrm>
          <a:prstGeom prst="actionButtonRetur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-647109" y="2734989"/>
            <a:ext cx="8126432" cy="339039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31775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800" indent="-22066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21600" marR="0" indent="-219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52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3724" y="6394850"/>
            <a:ext cx="8851615" cy="365125"/>
          </a:xfrm>
        </p:spPr>
        <p:txBody>
          <a:bodyPr/>
          <a:lstStyle/>
          <a:p>
            <a:pPr algn="l"/>
            <a:r>
              <a:rPr lang="de-DE" dirty="0" smtClean="0"/>
              <a:t> </a:t>
            </a:r>
            <a:r>
              <a:rPr lang="de-DE" b="1" dirty="0"/>
              <a:t>Sicherheitsbeauftragte der </a:t>
            </a:r>
            <a:r>
              <a:rPr lang="de-DE" b="1" dirty="0" smtClean="0"/>
              <a:t>Feuerwehren - </a:t>
            </a:r>
            <a:r>
              <a:rPr lang="de-DE" dirty="0" smtClean="0"/>
              <a:t>Medienpaket </a:t>
            </a:r>
            <a:r>
              <a:rPr lang="de-DE" dirty="0"/>
              <a:t>der </a:t>
            </a:r>
            <a:r>
              <a:rPr lang="de-DE" dirty="0" smtClean="0"/>
              <a:t>Feuerwehr-Unfallkassen</a:t>
            </a:r>
            <a:endParaRPr lang="de-DE" dirty="0"/>
          </a:p>
        </p:txBody>
      </p:sp>
      <p:sp>
        <p:nvSpPr>
          <p:cNvPr id="18" name="Titel 3"/>
          <p:cNvSpPr txBox="1">
            <a:spLocks/>
          </p:cNvSpPr>
          <p:nvPr/>
        </p:nvSpPr>
        <p:spPr>
          <a:xfrm>
            <a:off x="656033" y="1160463"/>
            <a:ext cx="8188688" cy="520702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 baseline="0">
                <a:solidFill>
                  <a:srgbClr val="00499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III Anschnallen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 </a:t>
            </a:r>
            <a:r>
              <a:rPr lang="de-DE" sz="24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Feuerwehrfahrzeug</a:t>
            </a:r>
            <a:endParaRPr lang="de-DE" sz="24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656033" y="3026509"/>
            <a:ext cx="5638442" cy="446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altLang="de-DE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3181205" y="1710840"/>
            <a:ext cx="5797931" cy="4140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Auch beim Anlegen des Atemschutz-gerätes während der Fahrt, ist der Sicherheitsgurt angelegt zu lassen.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bei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Kindern besteht zudem eine Sorgfaltspflicht für die fahrzeuglenkende Person (Maschinist/-in);</a:t>
            </a: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Kinderrückhalteeinrichtungen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benutzen (§21 StVO);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de-DE" sz="2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Grundsätzlich soll nach DGUV Regel 105-049 „Feuerwehren“ auf die Nutzung von Fahrzeugen ohne Sicherheitsgurte zur Beförderung von Kindern verzichtet werden</a:t>
            </a:r>
            <a:r>
              <a:rPr lang="de-DE" sz="2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de-DE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>
          <a:xfrm>
            <a:off x="573475" y="1681165"/>
            <a:ext cx="8192037" cy="146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Symbol" panose="05050102010706020507" pitchFamily="18" charset="2"/>
              <a:buChar char="-"/>
            </a:pPr>
            <a:endParaRPr lang="de-DE" altLang="de-DE" sz="22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afik 2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" y="1751592"/>
            <a:ext cx="2487954" cy="31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17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GUV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1328</Words>
  <Application>Microsoft Office PowerPoint</Application>
  <PresentationFormat>On-screen Show (4:3)</PresentationFormat>
  <Paragraphs>140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</vt:lpstr>
      <vt:lpstr>Times New Roman</vt:lpstr>
      <vt:lpstr>DGUV</vt:lpstr>
      <vt:lpstr>Sicherheitsbeauftragte der  Feuerwehren</vt:lpstr>
      <vt:lpstr>Inhaltsverzeichnis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Eric Ubrig</dc:creator>
  <cp:lastModifiedBy>Convertio</cp:lastModifiedBy>
  <cp:revision>439</cp:revision>
  <cp:lastPrinted>2020-08-27T15:14:09Z</cp:lastPrinted>
  <dcterms:created xsi:type="dcterms:W3CDTF">2018-10-10T12:02:13Z</dcterms:created>
  <dcterms:modified xsi:type="dcterms:W3CDTF">2022-12-19T12:04:26Z</dcterms:modified>
</cp:coreProperties>
</file>